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5" d="100"/>
          <a:sy n="185" d="100"/>
        </p:scale>
        <p:origin x="-248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iPhone</c:v>
                </c:pt>
              </c:strCache>
            </c:strRef>
          </c:tx>
          <c:spPr>
            <a:solidFill>
              <a:srgbClr val="008000">
                <a:alpha val="71000"/>
              </a:srgb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Development Time (Hours)</c:v>
                </c:pt>
                <c:pt idx="1">
                  <c:v>Bugs Detected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7.0</c:v>
                </c:pt>
                <c:pt idx="1">
                  <c:v>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Android</c:v>
                </c:pt>
              </c:strCache>
            </c:strRef>
          </c:tx>
          <c:spPr>
            <a:solidFill>
              <a:srgbClr val="FF6600">
                <a:alpha val="63000"/>
              </a:srgb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Development Time (Hours)</c:v>
                </c:pt>
                <c:pt idx="1">
                  <c:v>Bugs Detected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11.0</c:v>
                </c:pt>
                <c:pt idx="1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183848"/>
        <c:axId val="2128848200"/>
      </c:barChart>
      <c:catAx>
        <c:axId val="2129183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128848200"/>
        <c:crosses val="autoZero"/>
        <c:auto val="1"/>
        <c:lblAlgn val="ctr"/>
        <c:lblOffset val="100"/>
        <c:noMultiLvlLbl val="0"/>
      </c:catAx>
      <c:valAx>
        <c:axId val="21288482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2129183848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  <c:spPr>
        <a:noFill/>
        <a:ln w="25404">
          <a:noFill/>
        </a:ln>
      </c:spPr>
    </c:legend>
    <c:plotVisOnly val="1"/>
    <c:dispBlanksAs val="gap"/>
    <c:showDLblsOverMax val="0"/>
  </c:chart>
  <c:spPr>
    <a:noFill/>
    <a:ln w="3175">
      <a:solidFill>
        <a:srgbClr val="808080"/>
      </a:solidFill>
      <a:prstDash val="solid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147A39-1BD0-7445-A22F-DF6668EC068A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A36FA2-0D0A-DB4D-A32D-60CAD8CFD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8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250BFC-79D7-F045-A107-D90FAB132EC8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615818-13C2-AF4A-A3BD-8866BB6695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99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ea typeface="ＭＳ Ｐゴシック" pitchFamily="-101" charset="-128"/>
              <a:cs typeface="ＭＳ Ｐゴシック" pitchFamily="-101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88B51-71C9-9C42-B6ED-B45C6DA71E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790656" y="3779045"/>
            <a:ext cx="1419225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4508500"/>
            <a:ext cx="5791200" cy="274638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EC03A7D-A561-5D44-BF03-303A2DC854BD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4237038"/>
            <a:ext cx="5791200" cy="274637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4314825"/>
            <a:ext cx="503238" cy="274638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5C453D-5915-9642-85A7-A9D1AE8615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DF40-DFB2-334B-A8E3-B474A5154A1D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4A209-A803-9747-8C53-25F238AB6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BF1C-B9B5-294B-B244-689C540F347F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FB84-B3A9-A341-9A3F-F9E28CFF3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4860925"/>
            <a:ext cx="2133600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146F-A18F-B940-BDB5-9048FF6F107C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860925"/>
            <a:ext cx="4259263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9EB07-2D69-6A4C-BA6F-B95B048374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4763"/>
            <a:ext cx="9131300" cy="512762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790656" y="70645"/>
            <a:ext cx="1419225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7938"/>
            <a:ext cx="2673350" cy="142398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4763"/>
            <a:ext cx="9137650" cy="5133975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485775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9048F-9349-AB44-B03B-80C0053CAF27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4860925"/>
            <a:ext cx="4260850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608013"/>
            <a:ext cx="503237" cy="2238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004DB-6F27-E146-BDA0-47B9C8640E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694D-2069-6A4D-BEF9-E18FD57050C6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BBC0-24BC-2347-958D-7F3B17D25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4860925"/>
            <a:ext cx="2130425" cy="2270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0CC51-9BE2-8343-A126-C186BE105A0B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860925"/>
            <a:ext cx="4260850" cy="2270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4862513"/>
            <a:ext cx="503237" cy="22701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D19CF8E-6C52-834A-9BE2-7A0D392BF3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C626-822F-B94D-82F0-C36A1A6F11F0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A2B60-FC98-424B-A4C5-6561CE07C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4F65-7822-B546-8349-E10A04A88893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0745-7F51-0C4A-867E-24FE42FF9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4918075"/>
            <a:ext cx="2133600" cy="2254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D62B154-5C5A-3240-9F20-8C9C8799F506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4918075"/>
            <a:ext cx="5143500" cy="2254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4918075"/>
            <a:ext cx="503238" cy="2254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B42C017-B38F-D248-B2E1-4A45CC9BF3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4918075"/>
            <a:ext cx="2101850" cy="2254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AC1AA96-B3B7-D643-A589-57BE417D44F4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4918075"/>
            <a:ext cx="4948237" cy="227013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4918075"/>
            <a:ext cx="366713" cy="2254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23A64F2-6AC8-1A43-B534-35BF274312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1113"/>
            <a:ext cx="9131300" cy="512762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4763"/>
            <a:ext cx="9137650" cy="5133975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3711575"/>
            <a:ext cx="2673350" cy="1425575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1613"/>
            <a:ext cx="8229600" cy="104933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411288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4860925"/>
            <a:ext cx="2133600" cy="22701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982731-9CA4-C549-8415-FCD9DCDE2C6C}" type="datetime1">
              <a:rPr lang="en-US"/>
              <a:pPr>
                <a:defRPr/>
              </a:pPr>
              <a:t>4/13/17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4860925"/>
            <a:ext cx="4259263" cy="22701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4860925"/>
            <a:ext cx="503237" cy="227013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151046-FA6E-4742-83D5-D99E511CA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 xmlns:p14="http://schemas.microsoft.com/office/powerpoint/2010/main" spd="med"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-128"/>
          <a:cs typeface="ＭＳ Ｐゴシック" charset="-128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-128"/>
          <a:cs typeface="ＭＳ Ｐゴシック" charset="-128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-128"/>
          <a:cs typeface="ＭＳ Ｐゴシック" charset="-128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-128"/>
          <a:cs typeface="ＭＳ Ｐゴシック" charset="-128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-128"/>
          <a:cs typeface="ＭＳ Ｐゴシック" charset="-128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-128"/>
          <a:cs typeface="ＭＳ Ｐゴシック" charset="-128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-128"/>
          <a:cs typeface="ＭＳ Ｐゴシック" charset="-128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-128"/>
          <a:cs typeface="ＭＳ Ｐゴシック" charset="-128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-101" charset="2"/>
        <a:buChar char=""/>
        <a:defRPr sz="3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-101" charset="0"/>
        <a:buChar char="›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-101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-101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-101" charset="2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903809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Critical Thinking in Computer Science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600325"/>
            <a:ext cx="8062912" cy="1095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mtClean="0">
                <a:ea typeface="+mn-ea"/>
                <a:cs typeface="+mn-cs"/>
              </a:rPr>
              <a:t>CS 495: Computer </a:t>
            </a:r>
            <a:r>
              <a:rPr lang="en-US" dirty="0" smtClean="0">
                <a:ea typeface="+mn-ea"/>
                <a:cs typeface="+mn-cs"/>
              </a:rPr>
              <a:t>Science Seminar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619"/>
            <a:ext cx="8229600" cy="193164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iPhone Development vs. Android Development: Time Spent and  Bugs Encountered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65363"/>
          <a:ext cx="8229600" cy="2576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 2" charset="2"/>
              <a:buNone/>
              <a:defRPr/>
            </a:pPr>
            <a:r>
              <a:rPr lang="en-US" dirty="0" smtClean="0"/>
              <a:t>The iPhone is a superior environment </a:t>
            </a:r>
            <a:r>
              <a:rPr lang="en-US" dirty="0" smtClean="0"/>
              <a:t>in which to </a:t>
            </a:r>
            <a:r>
              <a:rPr lang="en-US" smtClean="0"/>
              <a:t>develop </a:t>
            </a:r>
            <a:r>
              <a:rPr lang="en-US" smtClean="0"/>
              <a:t>software, </a:t>
            </a:r>
            <a:r>
              <a:rPr lang="en-US" dirty="0" smtClean="0"/>
              <a:t>when compared with Google’s Android environment.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Lest  You Think This is Not An Important Topic …</a:t>
            </a:r>
            <a:endParaRPr lang="en-US" dirty="0"/>
          </a:p>
        </p:txBody>
      </p:sp>
      <p:pic>
        <p:nvPicPr>
          <p:cNvPr id="4" name="Content Placeholder 3" descr="Apple vs. Android is Serious.tif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775" t="-47513" r="-48861" b="-14109"/>
          <a:stretch/>
        </p:blipFill>
        <p:spPr>
          <a:xfrm>
            <a:off x="457199" y="-433626"/>
            <a:ext cx="8686801" cy="6032046"/>
          </a:xfrm>
        </p:spPr>
      </p:pic>
    </p:spTree>
    <p:extLst>
      <p:ext uri="{BB962C8B-B14F-4D97-AF65-F5344CB8AC3E}">
        <p14:creationId xmlns:p14="http://schemas.microsoft.com/office/powerpoint/2010/main" val="25945570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What does it mean to “Think Critically”?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495425"/>
            <a:ext cx="8001000" cy="36480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In Computer Science, “Thinking Critically” is a methodical way to approach the problem solving process.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There are </a:t>
            </a:r>
            <a:r>
              <a:rPr lang="en-US" b="1" dirty="0" smtClean="0">
                <a:ea typeface="+mn-ea"/>
                <a:cs typeface="+mn-cs"/>
              </a:rPr>
              <a:t>five </a:t>
            </a:r>
            <a:r>
              <a:rPr lang="en-US" dirty="0" smtClean="0">
                <a:ea typeface="+mn-ea"/>
                <a:cs typeface="+mn-cs"/>
              </a:rPr>
              <a:t>steps in thinking critically (FRACC):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i="1" dirty="0" smtClean="0">
                <a:ea typeface="+mn-ea"/>
                <a:cs typeface="+mn-cs"/>
              </a:rPr>
              <a:t>Formulate </a:t>
            </a:r>
            <a:r>
              <a:rPr lang="en-US" dirty="0" smtClean="0">
                <a:ea typeface="+mn-ea"/>
                <a:cs typeface="+mn-cs"/>
              </a:rPr>
              <a:t>the issue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Consider the </a:t>
            </a:r>
            <a:r>
              <a:rPr lang="en-US" b="1" i="1" dirty="0" smtClean="0">
                <a:ea typeface="+mn-ea"/>
                <a:cs typeface="+mn-cs"/>
              </a:rPr>
              <a:t>Relevant Background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of the issue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i="1" dirty="0" smtClean="0">
                <a:ea typeface="+mn-ea"/>
                <a:cs typeface="+mn-cs"/>
              </a:rPr>
              <a:t>Analyze</a:t>
            </a:r>
            <a:r>
              <a:rPr lang="en-US" dirty="0" smtClean="0">
                <a:ea typeface="+mn-ea"/>
                <a:cs typeface="+mn-cs"/>
              </a:rPr>
              <a:t>, or</a:t>
            </a:r>
            <a:r>
              <a:rPr lang="en-US" b="1" i="1" dirty="0" smtClean="0">
                <a:ea typeface="+mn-ea"/>
                <a:cs typeface="+mn-cs"/>
              </a:rPr>
              <a:t> Assess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the issue  with appropriate evidence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Draw </a:t>
            </a:r>
            <a:r>
              <a:rPr lang="en-US" b="1" i="1" dirty="0" smtClean="0">
                <a:ea typeface="+mn-ea"/>
                <a:cs typeface="+mn-cs"/>
              </a:rPr>
              <a:t>Conclusions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Effectively </a:t>
            </a:r>
            <a:r>
              <a:rPr lang="en-US" b="1" i="1" dirty="0" smtClean="0">
                <a:ea typeface="+mn-ea"/>
                <a:cs typeface="+mn-cs"/>
              </a:rPr>
              <a:t>Communicate </a:t>
            </a:r>
            <a:r>
              <a:rPr lang="en-US" dirty="0" smtClean="0">
                <a:ea typeface="+mn-ea"/>
                <a:cs typeface="+mn-cs"/>
              </a:rPr>
              <a:t>your conclusions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How Can you Tell if You Are Thinking Critically About an Issue?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81000" y="1225550"/>
            <a:ext cx="7861300" cy="3298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We assess each of the five areas on a scale of 1 to 4: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Emerging (Lowest level of understanding)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Growing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Developing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Mastering (Highest level of understanding)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619"/>
            <a:ext cx="8229600" cy="217004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An Example Issue:  Suppose that you are given the following topic: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370138"/>
            <a:ext cx="8229600" cy="247015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101" charset="-128"/>
                <a:cs typeface="ＭＳ Ｐゴシック" pitchFamily="-101" charset="-128"/>
              </a:rPr>
              <a:t>Show that the </a:t>
            </a:r>
            <a:r>
              <a:rPr lang="en-US" sz="2800" b="1" dirty="0" smtClean="0">
                <a:ea typeface="ＭＳ Ｐゴシック" pitchFamily="-101" charset="-128"/>
                <a:cs typeface="ＭＳ Ｐゴシック" pitchFamily="-101" charset="-128"/>
              </a:rPr>
              <a:t>IPhone by Apple </a:t>
            </a:r>
            <a:r>
              <a:rPr lang="en-US" sz="2800" dirty="0" smtClean="0">
                <a:ea typeface="ＭＳ Ｐゴシック" pitchFamily="-101" charset="-128"/>
                <a:cs typeface="ＭＳ Ｐゴシック" pitchFamily="-101" charset="-128"/>
              </a:rPr>
              <a:t>is a superior platform to develop software for, when compared to </a:t>
            </a:r>
            <a:r>
              <a:rPr lang="en-US" sz="2800" b="1" dirty="0" smtClean="0">
                <a:ea typeface="ＭＳ Ｐゴシック" pitchFamily="-101" charset="-128"/>
                <a:cs typeface="ＭＳ Ｐゴシック" pitchFamily="-101" charset="-128"/>
              </a:rPr>
              <a:t>Android by Google</a:t>
            </a:r>
            <a:r>
              <a:rPr lang="en-US" sz="2800" dirty="0" smtClean="0">
                <a:ea typeface="ＭＳ Ｐゴシック" pitchFamily="-101" charset="-128"/>
                <a:cs typeface="ＭＳ Ｐゴシック" pitchFamily="-101" charset="-128"/>
              </a:rPr>
              <a:t>.</a:t>
            </a:r>
            <a:endParaRPr lang="en-US" sz="2800" b="1" dirty="0" smtClean="0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Formulating 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the Issue: What is the question or thesis?	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5550"/>
            <a:ext cx="8369300" cy="3689350"/>
          </a:xfrm>
        </p:spPr>
        <p:txBody>
          <a:bodyPr>
            <a:normAutofit/>
          </a:bodyPr>
          <a:lstStyle/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Emerging</a:t>
            </a:r>
            <a:r>
              <a:rPr lang="en-US" dirty="0" smtClean="0">
                <a:ea typeface="+mn-ea"/>
                <a:cs typeface="+mn-cs"/>
              </a:rPr>
              <a:t> Formulation: </a:t>
            </a:r>
            <a:r>
              <a:rPr lang="en-US" dirty="0" err="1" smtClean="0">
                <a:ea typeface="+mn-ea"/>
                <a:cs typeface="+mn-cs"/>
              </a:rPr>
              <a:t>Iphone</a:t>
            </a:r>
            <a:r>
              <a:rPr lang="en-US" dirty="0" smtClean="0">
                <a:ea typeface="+mn-ea"/>
                <a:cs typeface="+mn-cs"/>
              </a:rPr>
              <a:t> rocks!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Growing</a:t>
            </a:r>
            <a:r>
              <a:rPr lang="en-US" dirty="0" smtClean="0">
                <a:ea typeface="+mn-ea"/>
                <a:cs typeface="+mn-cs"/>
              </a:rPr>
              <a:t> Formulation: </a:t>
            </a:r>
            <a:r>
              <a:rPr lang="en-US" dirty="0" err="1" smtClean="0">
                <a:ea typeface="+mn-ea"/>
                <a:cs typeface="+mn-cs"/>
              </a:rPr>
              <a:t>Iphone</a:t>
            </a:r>
            <a:r>
              <a:rPr lang="en-US" dirty="0" smtClean="0">
                <a:ea typeface="+mn-ea"/>
                <a:cs typeface="+mn-cs"/>
              </a:rPr>
              <a:t> rocks, because Apple is cool and Android stinks!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Developing</a:t>
            </a:r>
            <a:r>
              <a:rPr lang="en-US" dirty="0" smtClean="0">
                <a:ea typeface="+mn-ea"/>
                <a:cs typeface="+mn-cs"/>
              </a:rPr>
              <a:t> Formulation: The iPhone is easier to develop apps for, because it is easy to develop for other Apple products, and Apple makes both Macs and iPhones.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Mastering</a:t>
            </a:r>
            <a:r>
              <a:rPr lang="en-US" dirty="0" smtClean="0">
                <a:ea typeface="+mn-ea"/>
                <a:cs typeface="+mn-cs"/>
              </a:rPr>
              <a:t> Formulation: The iPhone has a superior development environment because it includes better quality tools that make writing high-quality applications easier than in the Android environment.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Considering the </a:t>
            </a:r>
            <a:r>
              <a:rPr lang="en-US" i="1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Background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	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5550"/>
            <a:ext cx="8153400" cy="3546475"/>
          </a:xfrm>
        </p:spPr>
        <p:txBody>
          <a:bodyPr>
            <a:normAutofit fontScale="92500"/>
          </a:bodyPr>
          <a:lstStyle/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Emerging</a:t>
            </a:r>
            <a:r>
              <a:rPr lang="en-US" dirty="0" smtClean="0">
                <a:ea typeface="+mn-ea"/>
                <a:cs typeface="+mn-cs"/>
              </a:rPr>
              <a:t> Understanding of Background: Apple has cooler products than Google.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Growing</a:t>
            </a:r>
            <a:r>
              <a:rPr lang="en-US" dirty="0" smtClean="0">
                <a:ea typeface="+mn-ea"/>
                <a:cs typeface="+mn-cs"/>
              </a:rPr>
              <a:t> Understanding of Background: I heard a developer on the internet say that the it is hard to write apps for Android.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Developing</a:t>
            </a:r>
            <a:r>
              <a:rPr lang="en-US" dirty="0" smtClean="0">
                <a:ea typeface="+mn-ea"/>
                <a:cs typeface="+mn-cs"/>
              </a:rPr>
              <a:t> Understanding of Background: We need to figure out for ourselves which platform is easier to develop for.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Mastering</a:t>
            </a:r>
            <a:r>
              <a:rPr lang="en-US" dirty="0" smtClean="0">
                <a:ea typeface="+mn-ea"/>
                <a:cs typeface="+mn-cs"/>
              </a:rPr>
              <a:t> Understanding: Ease of development is a complex problem.  We need to define exactly what we mean by “easier to develop software for”, and then come up with a reasonable way to measure this concept.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ea typeface="+mj-ea"/>
                <a:cs typeface="+mj-cs"/>
              </a:rPr>
              <a:t>Analyze or Assess the Issue with Appropriate Evidence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225550"/>
            <a:ext cx="8255000" cy="3613150"/>
          </a:xfrm>
        </p:spPr>
        <p:txBody>
          <a:bodyPr>
            <a:normAutofit lnSpcReduction="10000"/>
          </a:bodyPr>
          <a:lstStyle/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Emerging</a:t>
            </a:r>
            <a:r>
              <a:rPr lang="en-US" dirty="0" smtClean="0">
                <a:ea typeface="+mn-ea"/>
                <a:cs typeface="+mn-cs"/>
              </a:rPr>
              <a:t> Analysis or Assessment: The iPhone is more popular with the hipsters, so it must be easier to develop for.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Growing</a:t>
            </a:r>
            <a:r>
              <a:rPr lang="en-US" dirty="0" smtClean="0">
                <a:ea typeface="+mn-ea"/>
                <a:cs typeface="+mn-cs"/>
              </a:rPr>
              <a:t> Analysis or Assessment: I developed an app for Android and I didn’t like doing it.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Developing</a:t>
            </a:r>
            <a:r>
              <a:rPr lang="en-US" dirty="0" smtClean="0">
                <a:ea typeface="+mn-ea"/>
                <a:cs typeface="+mn-cs"/>
              </a:rPr>
              <a:t> Analysis or Assessment: I developed a game for the iPhone and an editor for Android and I kind of felt like the iPhone environment was maybe better.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  <a:cs typeface="+mn-cs"/>
              </a:rPr>
              <a:t>Mastering</a:t>
            </a:r>
            <a:r>
              <a:rPr lang="en-US" dirty="0" smtClean="0">
                <a:ea typeface="+mn-ea"/>
                <a:cs typeface="+mn-cs"/>
              </a:rPr>
              <a:t> Analysis or Assessment: I developed a simple game for both platforms.  The two games were identical.  I tracked the total number of hours required to develop the game, and the total number of bugs found in the beta version of each game.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Draw 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5550"/>
            <a:ext cx="8594725" cy="3787775"/>
          </a:xfrm>
        </p:spPr>
        <p:txBody>
          <a:bodyPr/>
          <a:lstStyle/>
          <a:p>
            <a:pPr marL="512064" indent="-457200" eaLnBrk="1" hangingPunct="1">
              <a:buFont typeface="+mj-lt"/>
              <a:buAutoNum type="arabicPeriod"/>
              <a:defRPr/>
            </a:pPr>
            <a:r>
              <a:rPr lang="en-US" b="1" dirty="0" smtClean="0"/>
              <a:t>Emerging</a:t>
            </a:r>
            <a:r>
              <a:rPr lang="en-US" dirty="0" smtClean="0"/>
              <a:t> Conclusion: The iPhone is awesome so its environment must be awesome. </a:t>
            </a:r>
            <a:r>
              <a:rPr lang="en-US" dirty="0" err="1" smtClean="0"/>
              <a:t>Yo</a:t>
            </a:r>
            <a:r>
              <a:rPr lang="en-US" dirty="0"/>
              <a:t>!</a:t>
            </a:r>
            <a:endParaRPr lang="en-US" dirty="0" smtClean="0"/>
          </a:p>
          <a:p>
            <a:pPr marL="512064" indent="-457200" eaLnBrk="1" hangingPunct="1">
              <a:buFont typeface="+mj-lt"/>
              <a:buAutoNum type="arabicPeriod"/>
              <a:defRPr/>
            </a:pPr>
            <a:r>
              <a:rPr lang="en-US" b="1" dirty="0" smtClean="0"/>
              <a:t>Growing</a:t>
            </a:r>
            <a:r>
              <a:rPr lang="en-US" dirty="0" smtClean="0"/>
              <a:t> Conclusion: The iPhone is the best environment because developing for the Android was hard work.</a:t>
            </a:r>
          </a:p>
          <a:p>
            <a:pPr marL="512064" indent="-457200" eaLnBrk="1" hangingPunct="1">
              <a:buFont typeface="+mj-lt"/>
              <a:buAutoNum type="arabicPeriod"/>
              <a:defRPr/>
            </a:pPr>
            <a:r>
              <a:rPr lang="en-US" b="1" dirty="0" smtClean="0"/>
              <a:t>Developing</a:t>
            </a:r>
            <a:r>
              <a:rPr lang="en-US" dirty="0" smtClean="0"/>
              <a:t> Conclusion: The iPhone is the best environment because it was easier for me to develop in.</a:t>
            </a:r>
          </a:p>
          <a:p>
            <a:pPr marL="512064" indent="-457200" eaLnBrk="1" hangingPunct="1">
              <a:buFont typeface="+mj-lt"/>
              <a:buAutoNum type="arabicPeriod"/>
              <a:defRPr/>
            </a:pPr>
            <a:r>
              <a:rPr lang="en-US" b="1" dirty="0" smtClean="0"/>
              <a:t>Mastering</a:t>
            </a:r>
            <a:r>
              <a:rPr lang="en-US" dirty="0" smtClean="0"/>
              <a:t> Conclusion: Because of the smaller number of hours required to write the software, and a smaller number of bugs in the resulting software, the iPhone is an easier platform to write for, when compared to Android.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Communicate Your 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5550"/>
            <a:ext cx="8556625" cy="3768725"/>
          </a:xfrm>
        </p:spPr>
        <p:txBody>
          <a:bodyPr/>
          <a:lstStyle/>
          <a:p>
            <a:pPr marL="512064" indent="-457200" eaLnBrk="1" hangingPunct="1">
              <a:buFont typeface="+mj-lt"/>
              <a:buAutoNum type="arabicPeriod"/>
              <a:defRPr/>
            </a:pPr>
            <a:r>
              <a:rPr lang="en-US" b="1" dirty="0" smtClean="0"/>
              <a:t>Emerging</a:t>
            </a:r>
            <a:r>
              <a:rPr lang="en-US" dirty="0" smtClean="0"/>
              <a:t> Conclusion: It stinks!</a:t>
            </a:r>
          </a:p>
          <a:p>
            <a:pPr marL="512064" indent="-457200" eaLnBrk="1" hangingPunct="1">
              <a:buFont typeface="+mj-lt"/>
              <a:buAutoNum type="arabicPeriod"/>
              <a:defRPr/>
            </a:pPr>
            <a:r>
              <a:rPr lang="en-US" b="1" dirty="0" smtClean="0"/>
              <a:t>Growing</a:t>
            </a:r>
            <a:r>
              <a:rPr lang="en-US" dirty="0" smtClean="0"/>
              <a:t> Conclusion: Android stinks and the iPhone is legendary.</a:t>
            </a:r>
          </a:p>
          <a:p>
            <a:pPr marL="512064" indent="-457200" eaLnBrk="1" hangingPunct="1">
              <a:buFont typeface="+mj-lt"/>
              <a:buAutoNum type="arabicPeriod"/>
              <a:defRPr/>
            </a:pPr>
            <a:r>
              <a:rPr lang="en-US" b="1" dirty="0" smtClean="0"/>
              <a:t>Developing</a:t>
            </a:r>
            <a:r>
              <a:rPr lang="en-US" dirty="0" smtClean="0"/>
              <a:t> Conclusion: My personal preference was for the iPhone environment because I felt it was a better development environment.</a:t>
            </a:r>
          </a:p>
          <a:p>
            <a:pPr marL="512064" indent="-457200" eaLnBrk="1" hangingPunct="1">
              <a:buFont typeface="+mj-lt"/>
              <a:buAutoNum type="arabicPeriod"/>
              <a:defRPr/>
            </a:pPr>
            <a:r>
              <a:rPr lang="en-US" b="1" dirty="0" smtClean="0"/>
              <a:t>Mastering</a:t>
            </a:r>
            <a:r>
              <a:rPr lang="en-US" dirty="0" smtClean="0"/>
              <a:t> Conclusion: The following chart shows time spent developing, and the total bugs in the apps, resulting from writing software for the two respective smart phones:</a:t>
            </a:r>
          </a:p>
          <a:p>
            <a:pPr marL="512064" indent="-45720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marL="512064" indent="-457200" eaLnBrk="1" hangingPunct="1"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362</TotalTime>
  <Words>685</Words>
  <Application>Microsoft Macintosh PowerPoint</Application>
  <PresentationFormat>On-screen Show (16:9)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Critical Thinking in Computer Science</vt:lpstr>
      <vt:lpstr>What does it mean to “Think Critically”?</vt:lpstr>
      <vt:lpstr>How Can you Tell if You Are Thinking Critically About an Issue?</vt:lpstr>
      <vt:lpstr>An Example Issue:  Suppose that you are given the following topic:</vt:lpstr>
      <vt:lpstr>Formulating the Issue: What is the question or thesis? </vt:lpstr>
      <vt:lpstr>Considering the Background </vt:lpstr>
      <vt:lpstr>Analyze or Assess the Issue with Appropriate Evidence</vt:lpstr>
      <vt:lpstr>Draw Conclusions</vt:lpstr>
      <vt:lpstr>Communicate Your Conclusions</vt:lpstr>
      <vt:lpstr>iPhone Development vs. Android Development: Time Spent and  Bugs Encountered</vt:lpstr>
      <vt:lpstr>Conclusion </vt:lpstr>
      <vt:lpstr>Lest  You Think This is Not An Important Topic 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 in Computer Science - An Introduction</dc:title>
  <dc:creator>Robert Matthews</dc:creator>
  <cp:lastModifiedBy>Robert Matthews</cp:lastModifiedBy>
  <cp:revision>54</cp:revision>
  <cp:lastPrinted>2017-01-27T19:13:20Z</cp:lastPrinted>
  <dcterms:created xsi:type="dcterms:W3CDTF">2014-08-08T19:59:13Z</dcterms:created>
  <dcterms:modified xsi:type="dcterms:W3CDTF">2017-04-13T19:32:41Z</dcterms:modified>
</cp:coreProperties>
</file>